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-50800"/>
            <a:ext cx="14630400" cy="82296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defTabSz="3556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Conclusion</a:t>
            </a: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 defTabSz="355600"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distribution of IIJA funding shows disparities, with smaller states receiving more per capita and larger states securing more overall due to population, while Republican-leaning states benefit more in terms of population, GDP, and debt, and Democratic-leaning states in infrastructure, road miles, and land area, yet no consistent evidence of political bias is apparent, making it difficult to attribute these variations solely to political motivations.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26498" y="7503468"/>
            <a:ext cx="258622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24" y="2490788"/>
            <a:ext cx="4872753" cy="32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 0"/>
          <p:cNvSpPr txBox="1"/>
          <p:nvPr/>
        </p:nvSpPr>
        <p:spPr>
          <a:xfrm>
            <a:off x="6345673" y="675082"/>
            <a:ext cx="7425454" cy="419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Analyzing Equity and Political Bias in IIJA Funding Allocation</a:t>
            </a:r>
          </a:p>
        </p:txBody>
      </p:sp>
      <p:sp>
        <p:nvSpPr>
          <p:cNvPr id="113" name="Text 1"/>
          <p:cNvSpPr txBox="1"/>
          <p:nvPr/>
        </p:nvSpPr>
        <p:spPr>
          <a:xfrm>
            <a:off x="6345673" y="5278158"/>
            <a:ext cx="7425454" cy="150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This study examines the Infrastructure Investment and Jobs Act (IIJA) allocations by state. We investigate funding equity based on population and potential political bias favoring Biden-supporting states.</a:t>
            </a:r>
          </a:p>
        </p:txBody>
      </p:sp>
      <p:sp>
        <p:nvSpPr>
          <p:cNvPr id="114" name="Shape 2"/>
          <p:cNvSpPr/>
          <p:nvPr/>
        </p:nvSpPr>
        <p:spPr>
          <a:xfrm>
            <a:off x="6345673" y="7143869"/>
            <a:ext cx="392789" cy="392789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1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3292" y="7151489"/>
            <a:ext cx="377549" cy="37754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 3"/>
          <p:cNvSpPr txBox="1"/>
          <p:nvPr/>
        </p:nvSpPr>
        <p:spPr>
          <a:xfrm>
            <a:off x="6861215" y="7125413"/>
            <a:ext cx="2734023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b="1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by Waheeb Algabri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52609" y="2374106"/>
            <a:ext cx="4869063" cy="348138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0"/>
          <p:cNvSpPr txBox="1"/>
          <p:nvPr/>
        </p:nvSpPr>
        <p:spPr>
          <a:xfrm>
            <a:off x="864036" y="1293019"/>
            <a:ext cx="7415928" cy="151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Political Bias Analysis Findings</a:t>
            </a:r>
          </a:p>
        </p:txBody>
      </p:sp>
      <p:sp>
        <p:nvSpPr>
          <p:cNvPr id="211" name="Shape 1"/>
          <p:cNvSpPr/>
          <p:nvPr/>
        </p:nvSpPr>
        <p:spPr>
          <a:xfrm>
            <a:off x="864036" y="3206351"/>
            <a:ext cx="7415929" cy="3730232"/>
          </a:xfrm>
          <a:prstGeom prst="roundRect">
            <a:avLst>
              <a:gd name="adj" fmla="val 2780"/>
            </a:avLst>
          </a:prstGeom>
          <a:ln w="15240">
            <a:solidFill>
              <a:srgbClr val="FFFFFF">
                <a:alpha val="24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2" name="Shape 2"/>
          <p:cNvSpPr/>
          <p:nvPr/>
        </p:nvSpPr>
        <p:spPr>
          <a:xfrm>
            <a:off x="879277" y="3221593"/>
            <a:ext cx="7384613" cy="1496618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3" name="Text 3"/>
          <p:cNvSpPr txBox="1"/>
          <p:nvPr/>
        </p:nvSpPr>
        <p:spPr>
          <a:xfrm>
            <a:off x="1126927" y="3377327"/>
            <a:ext cx="991804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214" name="Text 4"/>
          <p:cNvSpPr txBox="1"/>
          <p:nvPr/>
        </p:nvSpPr>
        <p:spPr>
          <a:xfrm>
            <a:off x="3591997" y="3377327"/>
            <a:ext cx="1960006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Average Funding Per Capita</a:t>
            </a:r>
          </a:p>
        </p:txBody>
      </p:sp>
      <p:sp>
        <p:nvSpPr>
          <p:cNvPr id="215" name="Text 5"/>
          <p:cNvSpPr txBox="1"/>
          <p:nvPr/>
        </p:nvSpPr>
        <p:spPr>
          <a:xfrm>
            <a:off x="6053256" y="3377327"/>
            <a:ext cx="1963818" cy="115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Correlation with Swing State Status</a:t>
            </a:r>
          </a:p>
        </p:txBody>
      </p:sp>
      <p:sp>
        <p:nvSpPr>
          <p:cNvPr id="216" name="Shape 6"/>
          <p:cNvSpPr/>
          <p:nvPr/>
        </p:nvSpPr>
        <p:spPr>
          <a:xfrm>
            <a:off x="879277" y="4718208"/>
            <a:ext cx="7384613" cy="1101568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7" name="Text 7"/>
          <p:cNvSpPr txBox="1"/>
          <p:nvPr/>
        </p:nvSpPr>
        <p:spPr>
          <a:xfrm>
            <a:off x="1126927" y="4873942"/>
            <a:ext cx="1963817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Biden-supporting States</a:t>
            </a:r>
          </a:p>
        </p:txBody>
      </p:sp>
      <p:sp>
        <p:nvSpPr>
          <p:cNvPr id="218" name="Text 8"/>
          <p:cNvSpPr txBox="1"/>
          <p:nvPr/>
        </p:nvSpPr>
        <p:spPr>
          <a:xfrm>
            <a:off x="3591997" y="4873942"/>
            <a:ext cx="1568426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Slightly Higher</a:t>
            </a:r>
          </a:p>
        </p:txBody>
      </p:sp>
      <p:sp>
        <p:nvSpPr>
          <p:cNvPr id="219" name="Text 9"/>
          <p:cNvSpPr txBox="1"/>
          <p:nvPr/>
        </p:nvSpPr>
        <p:spPr>
          <a:xfrm>
            <a:off x="6053256" y="4873942"/>
            <a:ext cx="1963818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Strong Correlation</a:t>
            </a:r>
          </a:p>
        </p:txBody>
      </p:sp>
      <p:sp>
        <p:nvSpPr>
          <p:cNvPr id="220" name="Shape 10"/>
          <p:cNvSpPr/>
          <p:nvPr/>
        </p:nvSpPr>
        <p:spPr>
          <a:xfrm>
            <a:off x="879277" y="581977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1" name="Text 11"/>
          <p:cNvSpPr txBox="1"/>
          <p:nvPr/>
        </p:nvSpPr>
        <p:spPr>
          <a:xfrm>
            <a:off x="1126927" y="5975508"/>
            <a:ext cx="1963817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Trump-supporting States</a:t>
            </a:r>
          </a:p>
        </p:txBody>
      </p:sp>
      <p:sp>
        <p:nvSpPr>
          <p:cNvPr id="222" name="Text 12"/>
          <p:cNvSpPr txBox="1"/>
          <p:nvPr/>
        </p:nvSpPr>
        <p:spPr>
          <a:xfrm>
            <a:off x="3591997" y="5975508"/>
            <a:ext cx="1514817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Slightly Lower</a:t>
            </a:r>
          </a:p>
        </p:txBody>
      </p:sp>
      <p:sp>
        <p:nvSpPr>
          <p:cNvPr id="223" name="Text 13"/>
          <p:cNvSpPr txBox="1"/>
          <p:nvPr/>
        </p:nvSpPr>
        <p:spPr>
          <a:xfrm>
            <a:off x="6053256" y="5975508"/>
            <a:ext cx="1963818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Strong Correlation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1897" y="308608"/>
            <a:ext cx="4810604" cy="761238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0"/>
          <p:cNvSpPr txBox="1"/>
          <p:nvPr/>
        </p:nvSpPr>
        <p:spPr>
          <a:xfrm>
            <a:off x="864035" y="894635"/>
            <a:ext cx="4586785" cy="74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Study Objectives</a:t>
            </a:r>
          </a:p>
        </p:txBody>
      </p:sp>
      <p:sp>
        <p:nvSpPr>
          <p:cNvPr id="121" name="Shape 1"/>
          <p:cNvSpPr/>
          <p:nvPr/>
        </p:nvSpPr>
        <p:spPr>
          <a:xfrm>
            <a:off x="864036" y="2314099"/>
            <a:ext cx="555429" cy="55542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2" name="Text 2"/>
          <p:cNvSpPr txBox="1"/>
          <p:nvPr/>
        </p:nvSpPr>
        <p:spPr>
          <a:xfrm>
            <a:off x="1032924" y="2406610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3" name="Text 3"/>
          <p:cNvSpPr txBox="1"/>
          <p:nvPr/>
        </p:nvSpPr>
        <p:spPr>
          <a:xfrm>
            <a:off x="1666280" y="2314099"/>
            <a:ext cx="206280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Analysis</a:t>
            </a:r>
          </a:p>
        </p:txBody>
      </p:sp>
      <p:sp>
        <p:nvSpPr>
          <p:cNvPr id="124" name="Text 4"/>
          <p:cNvSpPr txBox="1"/>
          <p:nvPr/>
        </p:nvSpPr>
        <p:spPr>
          <a:xfrm>
            <a:off x="1666280" y="2847975"/>
            <a:ext cx="6613684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Investigate IIJA funding allocation equity based on state population demographics.</a:t>
            </a:r>
          </a:p>
        </p:txBody>
      </p:sp>
      <p:sp>
        <p:nvSpPr>
          <p:cNvPr id="125" name="Shape 5"/>
          <p:cNvSpPr/>
          <p:nvPr/>
        </p:nvSpPr>
        <p:spPr>
          <a:xfrm>
            <a:off x="864036" y="4162542"/>
            <a:ext cx="555429" cy="55542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6" name="Text 6"/>
          <p:cNvSpPr txBox="1"/>
          <p:nvPr/>
        </p:nvSpPr>
        <p:spPr>
          <a:xfrm>
            <a:off x="1032924" y="4255056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" name="Text 7"/>
          <p:cNvSpPr txBox="1"/>
          <p:nvPr/>
        </p:nvSpPr>
        <p:spPr>
          <a:xfrm>
            <a:off x="1666280" y="4162542"/>
            <a:ext cx="3350171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Political Bias Exploration</a:t>
            </a:r>
          </a:p>
        </p:txBody>
      </p:sp>
      <p:sp>
        <p:nvSpPr>
          <p:cNvPr id="128" name="Text 8"/>
          <p:cNvSpPr txBox="1"/>
          <p:nvPr/>
        </p:nvSpPr>
        <p:spPr>
          <a:xfrm>
            <a:off x="1666280" y="4696419"/>
            <a:ext cx="6613684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Examine potential bias favoring states that supported President Biden in 2020.</a:t>
            </a:r>
          </a:p>
        </p:txBody>
      </p:sp>
      <p:sp>
        <p:nvSpPr>
          <p:cNvPr id="129" name="Shape 9"/>
          <p:cNvSpPr/>
          <p:nvPr/>
        </p:nvSpPr>
        <p:spPr>
          <a:xfrm>
            <a:off x="864036" y="6010988"/>
            <a:ext cx="555429" cy="55542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1524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0" name="Text 10"/>
          <p:cNvSpPr txBox="1"/>
          <p:nvPr/>
        </p:nvSpPr>
        <p:spPr>
          <a:xfrm>
            <a:off x="1032924" y="6103501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1" name="Text 11"/>
          <p:cNvSpPr txBox="1"/>
          <p:nvPr/>
        </p:nvSpPr>
        <p:spPr>
          <a:xfrm>
            <a:off x="1666280" y="6010988"/>
            <a:ext cx="257075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Contextual Factors</a:t>
            </a:r>
          </a:p>
        </p:txBody>
      </p:sp>
      <p:sp>
        <p:nvSpPr>
          <p:cNvPr id="132" name="Text 12"/>
          <p:cNvSpPr txBox="1"/>
          <p:nvPr/>
        </p:nvSpPr>
        <p:spPr>
          <a:xfrm>
            <a:off x="1666280" y="6544864"/>
            <a:ext cx="6613684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Consider additional factors like state GDP, infrastructure spending, and debt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478" y="1466968"/>
            <a:ext cx="5059325" cy="529554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 0"/>
          <p:cNvSpPr txBox="1"/>
          <p:nvPr/>
        </p:nvSpPr>
        <p:spPr>
          <a:xfrm>
            <a:off x="6084213" y="470534"/>
            <a:ext cx="2551857" cy="52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Sources</a:t>
            </a:r>
          </a:p>
        </p:txBody>
      </p:sp>
      <p:pic>
        <p:nvPicPr>
          <p:cNvPr id="13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4213" y="1260515"/>
            <a:ext cx="426960" cy="42696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1"/>
          <p:cNvSpPr txBox="1"/>
          <p:nvPr/>
        </p:nvSpPr>
        <p:spPr>
          <a:xfrm>
            <a:off x="6084213" y="1858208"/>
            <a:ext cx="1628081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IIJA Funding Data</a:t>
            </a:r>
          </a:p>
        </p:txBody>
      </p:sp>
      <p:sp>
        <p:nvSpPr>
          <p:cNvPr id="139" name="Text 2"/>
          <p:cNvSpPr txBox="1"/>
          <p:nvPr/>
        </p:nvSpPr>
        <p:spPr>
          <a:xfrm>
            <a:off x="6084213" y="2227421"/>
            <a:ext cx="4628971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Provided by Prof. Peter, covering allocations up to March 2023.</a:t>
            </a:r>
          </a:p>
        </p:txBody>
      </p:sp>
      <p:pic>
        <p:nvPicPr>
          <p:cNvPr id="14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4213" y="3013232"/>
            <a:ext cx="426960" cy="426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 3"/>
          <p:cNvSpPr txBox="1"/>
          <p:nvPr/>
        </p:nvSpPr>
        <p:spPr>
          <a:xfrm>
            <a:off x="6084213" y="3610928"/>
            <a:ext cx="1458715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Population Data</a:t>
            </a:r>
          </a:p>
        </p:txBody>
      </p:sp>
      <p:sp>
        <p:nvSpPr>
          <p:cNvPr id="142" name="Text 4"/>
          <p:cNvSpPr txBox="1"/>
          <p:nvPr/>
        </p:nvSpPr>
        <p:spPr>
          <a:xfrm>
            <a:off x="6084213" y="3980140"/>
            <a:ext cx="5170221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U.S. Census 2020-2023 estimates for accurate per capita calculations.</a:t>
            </a:r>
          </a:p>
        </p:txBody>
      </p:sp>
      <p:pic>
        <p:nvPicPr>
          <p:cNvPr id="143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4213" y="4765952"/>
            <a:ext cx="426960" cy="426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 5"/>
          <p:cNvSpPr txBox="1"/>
          <p:nvPr/>
        </p:nvSpPr>
        <p:spPr>
          <a:xfrm>
            <a:off x="6084213" y="5363647"/>
            <a:ext cx="1469629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Election Results</a:t>
            </a:r>
          </a:p>
        </p:txBody>
      </p:sp>
      <p:sp>
        <p:nvSpPr>
          <p:cNvPr id="145" name="Text 6"/>
          <p:cNvSpPr txBox="1"/>
          <p:nvPr/>
        </p:nvSpPr>
        <p:spPr>
          <a:xfrm>
            <a:off x="6084213" y="5732857"/>
            <a:ext cx="4427352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State-level data on Biden vs Trump support in 2020 election.</a:t>
            </a:r>
          </a:p>
        </p:txBody>
      </p:sp>
      <p:pic>
        <p:nvPicPr>
          <p:cNvPr id="146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84213" y="6518671"/>
            <a:ext cx="426960" cy="426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 7"/>
          <p:cNvSpPr txBox="1"/>
          <p:nvPr/>
        </p:nvSpPr>
        <p:spPr>
          <a:xfrm>
            <a:off x="6084213" y="7116364"/>
            <a:ext cx="1842294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Economic Indicators</a:t>
            </a:r>
          </a:p>
        </p:txBody>
      </p:sp>
      <p:sp>
        <p:nvSpPr>
          <p:cNvPr id="148" name="Text 8"/>
          <p:cNvSpPr txBox="1"/>
          <p:nvPr/>
        </p:nvSpPr>
        <p:spPr>
          <a:xfrm>
            <a:off x="6084213" y="7485577"/>
            <a:ext cx="4515948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State GDP, infrastructure spending, and debt data for context.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1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4870" y="2349101"/>
            <a:ext cx="4884659" cy="353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 0"/>
          <p:cNvSpPr txBox="1"/>
          <p:nvPr/>
        </p:nvSpPr>
        <p:spPr>
          <a:xfrm>
            <a:off x="842247" y="661747"/>
            <a:ext cx="3430594" cy="73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900"/>
              </a:lnSpc>
              <a:defRPr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53" name="Shape 1"/>
          <p:cNvSpPr/>
          <p:nvPr/>
        </p:nvSpPr>
        <p:spPr>
          <a:xfrm>
            <a:off x="1187886" y="1774625"/>
            <a:ext cx="30482" cy="5795131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4" name="Shape 2"/>
          <p:cNvSpPr/>
          <p:nvPr/>
        </p:nvSpPr>
        <p:spPr>
          <a:xfrm>
            <a:off x="1443333" y="2300645"/>
            <a:ext cx="842250" cy="30482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5" name="Shape 3"/>
          <p:cNvSpPr/>
          <p:nvPr/>
        </p:nvSpPr>
        <p:spPr>
          <a:xfrm>
            <a:off x="932438" y="2045255"/>
            <a:ext cx="541379" cy="54137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6" name="Text 4"/>
          <p:cNvSpPr txBox="1"/>
          <p:nvPr/>
        </p:nvSpPr>
        <p:spPr>
          <a:xfrm>
            <a:off x="1097891" y="2135384"/>
            <a:ext cx="210469" cy="36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7" name="Text 5"/>
          <p:cNvSpPr txBox="1"/>
          <p:nvPr/>
        </p:nvSpPr>
        <p:spPr>
          <a:xfrm>
            <a:off x="2526625" y="2015251"/>
            <a:ext cx="1863856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Cleaning</a:t>
            </a:r>
          </a:p>
        </p:txBody>
      </p:sp>
      <p:sp>
        <p:nvSpPr>
          <p:cNvPr id="158" name="Text 6"/>
          <p:cNvSpPr txBox="1"/>
          <p:nvPr/>
        </p:nvSpPr>
        <p:spPr>
          <a:xfrm>
            <a:off x="2526625" y="2535434"/>
            <a:ext cx="5775127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Standardized and merged datasets from multiple sources for consistent analysis.</a:t>
            </a:r>
          </a:p>
        </p:txBody>
      </p:sp>
      <p:sp>
        <p:nvSpPr>
          <p:cNvPr id="159" name="Shape 7"/>
          <p:cNvSpPr/>
          <p:nvPr/>
        </p:nvSpPr>
        <p:spPr>
          <a:xfrm>
            <a:off x="1443333" y="4312563"/>
            <a:ext cx="842250" cy="30482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0" name="Shape 8"/>
          <p:cNvSpPr/>
          <p:nvPr/>
        </p:nvSpPr>
        <p:spPr>
          <a:xfrm>
            <a:off x="932438" y="4057174"/>
            <a:ext cx="541379" cy="54137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1" name="Text 9"/>
          <p:cNvSpPr txBox="1"/>
          <p:nvPr/>
        </p:nvSpPr>
        <p:spPr>
          <a:xfrm>
            <a:off x="1097891" y="4147303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2" name="Text 10"/>
          <p:cNvSpPr txBox="1"/>
          <p:nvPr/>
        </p:nvSpPr>
        <p:spPr>
          <a:xfrm>
            <a:off x="2526625" y="4027170"/>
            <a:ext cx="2334097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Metric Calculation</a:t>
            </a:r>
          </a:p>
        </p:txBody>
      </p:sp>
      <p:sp>
        <p:nvSpPr>
          <p:cNvPr id="163" name="Text 11"/>
          <p:cNvSpPr txBox="1"/>
          <p:nvPr/>
        </p:nvSpPr>
        <p:spPr>
          <a:xfrm>
            <a:off x="2526625" y="4547353"/>
            <a:ext cx="5775127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Computed spending per capita and classified states by 2020 election results.</a:t>
            </a:r>
          </a:p>
        </p:txBody>
      </p:sp>
      <p:sp>
        <p:nvSpPr>
          <p:cNvPr id="164" name="Shape 12"/>
          <p:cNvSpPr/>
          <p:nvPr/>
        </p:nvSpPr>
        <p:spPr>
          <a:xfrm>
            <a:off x="1443333" y="6324481"/>
            <a:ext cx="842250" cy="30482"/>
          </a:xfrm>
          <a:prstGeom prst="roundRect">
            <a:avLst>
              <a:gd name="adj" fmla="val 50000"/>
            </a:avLst>
          </a:prstGeom>
          <a:solidFill>
            <a:srgbClr val="313E8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5" name="Shape 13"/>
          <p:cNvSpPr/>
          <p:nvPr/>
        </p:nvSpPr>
        <p:spPr>
          <a:xfrm>
            <a:off x="932438" y="6069091"/>
            <a:ext cx="541379" cy="54137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66" name="Text 14"/>
          <p:cNvSpPr txBox="1"/>
          <p:nvPr/>
        </p:nvSpPr>
        <p:spPr>
          <a:xfrm>
            <a:off x="1097891" y="6159222"/>
            <a:ext cx="210469" cy="36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28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7" name="Text 15"/>
          <p:cNvSpPr txBox="1"/>
          <p:nvPr/>
        </p:nvSpPr>
        <p:spPr>
          <a:xfrm>
            <a:off x="2526625" y="6039086"/>
            <a:ext cx="2562015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Contextual Analysis</a:t>
            </a:r>
          </a:p>
        </p:txBody>
      </p:sp>
      <p:sp>
        <p:nvSpPr>
          <p:cNvPr id="168" name="Text 16"/>
          <p:cNvSpPr txBox="1"/>
          <p:nvPr/>
        </p:nvSpPr>
        <p:spPr>
          <a:xfrm>
            <a:off x="2526625" y="6559270"/>
            <a:ext cx="5775127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Incorporated debt per capita, GDP, and infrastructure metrics for comprehensive view.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Image Gallery"/>
          <p:cNvGrpSpPr/>
          <p:nvPr/>
        </p:nvGrpSpPr>
        <p:grpSpPr>
          <a:xfrm>
            <a:off x="-26000" y="804433"/>
            <a:ext cx="5730241" cy="7816978"/>
            <a:chOff x="0" y="0"/>
            <a:chExt cx="5730240" cy="7816976"/>
          </a:xfrm>
        </p:grpSpPr>
        <p:pic>
          <p:nvPicPr>
            <p:cNvPr id="170" name="Unknown.png" descr="Unknow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64" r="0" b="4164"/>
            <a:stretch>
              <a:fillRect/>
            </a:stretch>
          </p:blipFill>
          <p:spPr>
            <a:xfrm>
              <a:off x="0" y="0"/>
              <a:ext cx="5730241" cy="7308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Caption"/>
            <p:cNvSpPr/>
            <p:nvPr/>
          </p:nvSpPr>
          <p:spPr>
            <a:xfrm>
              <a:off x="0" y="7385176"/>
              <a:ext cx="573024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173" name="Spending"/>
          <p:cNvSpPr txBox="1"/>
          <p:nvPr/>
        </p:nvSpPr>
        <p:spPr>
          <a:xfrm>
            <a:off x="2102986" y="279312"/>
            <a:ext cx="1434706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300"/>
            </a:lvl1pPr>
          </a:lstStyle>
          <a:p>
            <a:pPr>
              <a:defRPr b="0"/>
            </a:pPr>
            <a:r>
              <a:rPr b="1"/>
              <a:t>Spending</a:t>
            </a:r>
          </a:p>
        </p:txBody>
      </p:sp>
      <p:grpSp>
        <p:nvGrpSpPr>
          <p:cNvPr id="176" name="Image Gallery"/>
          <p:cNvGrpSpPr/>
          <p:nvPr/>
        </p:nvGrpSpPr>
        <p:grpSpPr>
          <a:xfrm>
            <a:off x="6016682" y="406603"/>
            <a:ext cx="5730241" cy="8612638"/>
            <a:chOff x="0" y="0"/>
            <a:chExt cx="5730240" cy="8612636"/>
          </a:xfrm>
        </p:grpSpPr>
        <p:pic>
          <p:nvPicPr>
            <p:cNvPr id="174" name="Unknown.png" descr="Unknow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12" t="0" r="812" b="0"/>
            <a:stretch>
              <a:fillRect/>
            </a:stretch>
          </p:blipFill>
          <p:spPr>
            <a:xfrm>
              <a:off x="0" y="0"/>
              <a:ext cx="5730241" cy="8104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Caption"/>
            <p:cNvSpPr/>
            <p:nvPr/>
          </p:nvSpPr>
          <p:spPr>
            <a:xfrm>
              <a:off x="0" y="8180836"/>
              <a:ext cx="573024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Image Gallery"/>
          <p:cNvGrpSpPr/>
          <p:nvPr/>
        </p:nvGrpSpPr>
        <p:grpSpPr>
          <a:xfrm>
            <a:off x="101962" y="513822"/>
            <a:ext cx="5730242" cy="5150702"/>
            <a:chOff x="0" y="0"/>
            <a:chExt cx="5730240" cy="5150700"/>
          </a:xfrm>
        </p:grpSpPr>
        <p:pic>
          <p:nvPicPr>
            <p:cNvPr id="178" name="Unknown.png" descr="Unknow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" t="0" r="37" b="0"/>
            <a:stretch>
              <a:fillRect/>
            </a:stretch>
          </p:blipFill>
          <p:spPr>
            <a:xfrm>
              <a:off x="0" y="0"/>
              <a:ext cx="5730241" cy="464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aption"/>
            <p:cNvSpPr/>
            <p:nvPr/>
          </p:nvSpPr>
          <p:spPr>
            <a:xfrm>
              <a:off x="0" y="4718900"/>
              <a:ext cx="573024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grpSp>
        <p:nvGrpSpPr>
          <p:cNvPr id="183" name="Image Gallery"/>
          <p:cNvGrpSpPr/>
          <p:nvPr/>
        </p:nvGrpSpPr>
        <p:grpSpPr>
          <a:xfrm>
            <a:off x="6599623" y="523094"/>
            <a:ext cx="5560830" cy="8150811"/>
            <a:chOff x="0" y="0"/>
            <a:chExt cx="5560828" cy="8150809"/>
          </a:xfrm>
        </p:grpSpPr>
        <p:pic>
          <p:nvPicPr>
            <p:cNvPr id="181" name="Unknown.png" descr="Unknow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10" r="0" b="610"/>
            <a:stretch>
              <a:fillRect/>
            </a:stretch>
          </p:blipFill>
          <p:spPr>
            <a:xfrm>
              <a:off x="0" y="0"/>
              <a:ext cx="5560829" cy="7642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Caption"/>
            <p:cNvSpPr/>
            <p:nvPr/>
          </p:nvSpPr>
          <p:spPr>
            <a:xfrm>
              <a:off x="0" y="7719009"/>
              <a:ext cx="556082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184" name="Spending and GDP"/>
          <p:cNvSpPr txBox="1"/>
          <p:nvPr/>
        </p:nvSpPr>
        <p:spPr>
          <a:xfrm>
            <a:off x="8645931" y="149583"/>
            <a:ext cx="207402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Spending and GDP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Image Gallery"/>
          <p:cNvGrpSpPr/>
          <p:nvPr/>
        </p:nvGrpSpPr>
        <p:grpSpPr>
          <a:xfrm>
            <a:off x="84075" y="240436"/>
            <a:ext cx="5694247" cy="8569525"/>
            <a:chOff x="0" y="0"/>
            <a:chExt cx="5694245" cy="8569524"/>
          </a:xfrm>
        </p:grpSpPr>
        <p:pic>
          <p:nvPicPr>
            <p:cNvPr id="186" name="Unknown.png" descr="Unknow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59" t="0" r="859" b="0"/>
            <a:stretch>
              <a:fillRect/>
            </a:stretch>
          </p:blipFill>
          <p:spPr>
            <a:xfrm>
              <a:off x="0" y="0"/>
              <a:ext cx="5694246" cy="8061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Caption"/>
            <p:cNvSpPr/>
            <p:nvPr/>
          </p:nvSpPr>
          <p:spPr>
            <a:xfrm>
              <a:off x="0" y="8137724"/>
              <a:ext cx="569424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grpSp>
        <p:nvGrpSpPr>
          <p:cNvPr id="191" name="Image Gallery"/>
          <p:cNvGrpSpPr/>
          <p:nvPr/>
        </p:nvGrpSpPr>
        <p:grpSpPr>
          <a:xfrm>
            <a:off x="6914198" y="372482"/>
            <a:ext cx="5870645" cy="8305434"/>
            <a:chOff x="0" y="0"/>
            <a:chExt cx="5870643" cy="8305433"/>
          </a:xfrm>
        </p:grpSpPr>
        <p:pic>
          <p:nvPicPr>
            <p:cNvPr id="189" name="Unknown.png" descr="Unknow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82" r="0" b="682"/>
            <a:stretch>
              <a:fillRect/>
            </a:stretch>
          </p:blipFill>
          <p:spPr>
            <a:xfrm>
              <a:off x="0" y="0"/>
              <a:ext cx="5870644" cy="7797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Caption"/>
            <p:cNvSpPr/>
            <p:nvPr/>
          </p:nvSpPr>
          <p:spPr>
            <a:xfrm>
              <a:off x="0" y="7873633"/>
              <a:ext cx="587064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Image Gallery"/>
          <p:cNvGrpSpPr/>
          <p:nvPr/>
        </p:nvGrpSpPr>
        <p:grpSpPr>
          <a:xfrm>
            <a:off x="827084" y="79440"/>
            <a:ext cx="8549590" cy="4728152"/>
            <a:chOff x="0" y="0"/>
            <a:chExt cx="8549588" cy="4728150"/>
          </a:xfrm>
        </p:grpSpPr>
        <p:pic>
          <p:nvPicPr>
            <p:cNvPr id="193" name="Unknown.png" descr="Unknow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391" r="0" b="1391"/>
            <a:stretch>
              <a:fillRect/>
            </a:stretch>
          </p:blipFill>
          <p:spPr>
            <a:xfrm>
              <a:off x="0" y="0"/>
              <a:ext cx="8549589" cy="4220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" name="Caption"/>
            <p:cNvSpPr/>
            <p:nvPr/>
          </p:nvSpPr>
          <p:spPr>
            <a:xfrm>
              <a:off x="0" y="4296350"/>
              <a:ext cx="85495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grpSp>
        <p:nvGrpSpPr>
          <p:cNvPr id="198" name="Image Gallery"/>
          <p:cNvGrpSpPr/>
          <p:nvPr/>
        </p:nvGrpSpPr>
        <p:grpSpPr>
          <a:xfrm>
            <a:off x="2061421" y="4358599"/>
            <a:ext cx="8020303" cy="4367267"/>
            <a:chOff x="0" y="0"/>
            <a:chExt cx="8020301" cy="4367265"/>
          </a:xfrm>
        </p:grpSpPr>
        <p:pic>
          <p:nvPicPr>
            <p:cNvPr id="196" name="Unknown.png" descr="Unknow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614" r="0" b="2614"/>
            <a:stretch>
              <a:fillRect/>
            </a:stretch>
          </p:blipFill>
          <p:spPr>
            <a:xfrm>
              <a:off x="0" y="0"/>
              <a:ext cx="8020302" cy="38592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Caption"/>
            <p:cNvSpPr/>
            <p:nvPr/>
          </p:nvSpPr>
          <p:spPr>
            <a:xfrm>
              <a:off x="0" y="3935465"/>
              <a:ext cx="802030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0"/>
          <p:cNvSpPr txBox="1"/>
          <p:nvPr/>
        </p:nvSpPr>
        <p:spPr>
          <a:xfrm>
            <a:off x="864036" y="2203013"/>
            <a:ext cx="6586439" cy="74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Equity Analysis Findings</a:t>
            </a:r>
          </a:p>
        </p:txBody>
      </p:sp>
      <p:sp>
        <p:nvSpPr>
          <p:cNvPr id="201" name="Text 1"/>
          <p:cNvSpPr txBox="1"/>
          <p:nvPr/>
        </p:nvSpPr>
        <p:spPr>
          <a:xfrm>
            <a:off x="864036" y="3591638"/>
            <a:ext cx="1741042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Large States</a:t>
            </a:r>
          </a:p>
        </p:txBody>
      </p:sp>
      <p:sp>
        <p:nvSpPr>
          <p:cNvPr id="202" name="Text 2"/>
          <p:cNvSpPr txBox="1"/>
          <p:nvPr/>
        </p:nvSpPr>
        <p:spPr>
          <a:xfrm>
            <a:off x="864035" y="4224218"/>
            <a:ext cx="3898824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California and other populous states received significant total funding. Per capita allocation varied widely among these states.</a:t>
            </a:r>
          </a:p>
        </p:txBody>
      </p:sp>
      <p:sp>
        <p:nvSpPr>
          <p:cNvPr id="203" name="Text 3"/>
          <p:cNvSpPr txBox="1"/>
          <p:nvPr/>
        </p:nvSpPr>
        <p:spPr>
          <a:xfrm>
            <a:off x="5372694" y="3591638"/>
            <a:ext cx="1723629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Small States</a:t>
            </a:r>
          </a:p>
        </p:txBody>
      </p:sp>
      <p:sp>
        <p:nvSpPr>
          <p:cNvPr id="204" name="Text 4"/>
          <p:cNvSpPr txBox="1"/>
          <p:nvPr/>
        </p:nvSpPr>
        <p:spPr>
          <a:xfrm>
            <a:off x="5372694" y="4224218"/>
            <a:ext cx="3898823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Some smaller states received disproportionately higher funding per capita. This raises questions about allocation equity.</a:t>
            </a:r>
          </a:p>
        </p:txBody>
      </p:sp>
      <p:sp>
        <p:nvSpPr>
          <p:cNvPr id="205" name="Text 5"/>
          <p:cNvSpPr txBox="1"/>
          <p:nvPr/>
        </p:nvSpPr>
        <p:spPr>
          <a:xfrm>
            <a:off x="9881354" y="3591638"/>
            <a:ext cx="1621979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Implications</a:t>
            </a:r>
          </a:p>
        </p:txBody>
      </p:sp>
      <p:sp>
        <p:nvSpPr>
          <p:cNvPr id="206" name="Text 6"/>
          <p:cNvSpPr txBox="1"/>
          <p:nvPr/>
        </p:nvSpPr>
        <p:spPr>
          <a:xfrm>
            <a:off x="9881354" y="4224218"/>
            <a:ext cx="3898823" cy="155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disparity in per capita funding suggests potential issues in the equitable distribution of IIJA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